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0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FD384-9314-4917-893A-1138DD8109B8}" type="datetimeFigureOut">
              <a:rPr lang="cs-CZ" smtClean="0"/>
              <a:t>23. 8. 2023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B60C8-92AA-467E-A093-818E4B34D7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6332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FD384-9314-4917-893A-1138DD8109B8}" type="datetimeFigureOut">
              <a:rPr lang="cs-CZ" smtClean="0"/>
              <a:t>23. 8. 2023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B60C8-92AA-467E-A093-818E4B34D7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8599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FD384-9314-4917-893A-1138DD8109B8}" type="datetimeFigureOut">
              <a:rPr lang="cs-CZ" smtClean="0"/>
              <a:t>23. 8. 2023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B60C8-92AA-467E-A093-818E4B34D7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366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FD384-9314-4917-893A-1138DD8109B8}" type="datetimeFigureOut">
              <a:rPr lang="cs-CZ" smtClean="0"/>
              <a:t>23. 8. 2023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B60C8-92AA-467E-A093-818E4B34D7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6032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FD384-9314-4917-893A-1138DD8109B8}" type="datetimeFigureOut">
              <a:rPr lang="cs-CZ" smtClean="0"/>
              <a:t>23. 8. 2023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B60C8-92AA-467E-A093-818E4B34D7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5507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FD384-9314-4917-893A-1138DD8109B8}" type="datetimeFigureOut">
              <a:rPr lang="cs-CZ" smtClean="0"/>
              <a:t>23. 8. 2023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B60C8-92AA-467E-A093-818E4B34D7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590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FD384-9314-4917-893A-1138DD8109B8}" type="datetimeFigureOut">
              <a:rPr lang="cs-CZ" smtClean="0"/>
              <a:t>23. 8. 2023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B60C8-92AA-467E-A093-818E4B34D7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9268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FD384-9314-4917-893A-1138DD8109B8}" type="datetimeFigureOut">
              <a:rPr lang="cs-CZ" smtClean="0"/>
              <a:t>23. 8. 2023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B60C8-92AA-467E-A093-818E4B34D7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4534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FD384-9314-4917-893A-1138DD8109B8}" type="datetimeFigureOut">
              <a:rPr lang="cs-CZ" smtClean="0"/>
              <a:t>23. 8. 2023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B60C8-92AA-467E-A093-818E4B34D7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2875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FD384-9314-4917-893A-1138DD8109B8}" type="datetimeFigureOut">
              <a:rPr lang="cs-CZ" smtClean="0"/>
              <a:t>23. 8. 2023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B60C8-92AA-467E-A093-818E4B34D7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8907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FD384-9314-4917-893A-1138DD8109B8}" type="datetimeFigureOut">
              <a:rPr lang="cs-CZ" smtClean="0"/>
              <a:t>23. 8. 2023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B60C8-92AA-467E-A093-818E4B34D7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9221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FD384-9314-4917-893A-1138DD8109B8}" type="datetimeFigureOut">
              <a:rPr lang="cs-CZ" smtClean="0"/>
              <a:t>23. 8. 2023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B60C8-92AA-467E-A093-818E4B34D7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3177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kluzivniskola.cz/napln-prace-asistenta-pedagoga" TargetMode="External"/><Relationship Id="rId2" Type="http://schemas.openxmlformats.org/officeDocument/2006/relationships/hyperlink" Target="https://www.asistentpedagoga.cz/asistent-pedagoga/zakony-vyhlasky/prace-asistenta-pedagog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5069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Náplň práce AP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201783"/>
            <a:ext cx="10515600" cy="56562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Individuální přístup </a:t>
            </a:r>
            <a:r>
              <a:rPr lang="cs-CZ" b="1" smtClean="0"/>
              <a:t>dle </a:t>
            </a:r>
            <a:r>
              <a:rPr lang="cs-CZ" b="1" smtClean="0"/>
              <a:t>doporučení</a:t>
            </a:r>
            <a:r>
              <a:rPr lang="cs-CZ" b="1" smtClean="0"/>
              <a:t> </a:t>
            </a:r>
            <a:r>
              <a:rPr lang="cs-CZ" b="1" dirty="0" smtClean="0"/>
              <a:t>PPP, SPC…</a:t>
            </a:r>
          </a:p>
          <a:p>
            <a:pPr marL="0" indent="0">
              <a:buNone/>
            </a:pPr>
            <a:r>
              <a:rPr lang="cs-CZ" b="1" dirty="0" smtClean="0"/>
              <a:t>Komunikace mezi pedagogem a AP</a:t>
            </a:r>
          </a:p>
          <a:p>
            <a:pPr marL="0" indent="0">
              <a:buNone/>
            </a:pPr>
            <a:r>
              <a:rPr lang="cs-CZ" b="1" dirty="0" smtClean="0"/>
              <a:t>a</a:t>
            </a:r>
            <a:r>
              <a:rPr lang="cs-CZ" b="1" dirty="0"/>
              <a:t>) přímou pedagogickou činnost </a:t>
            </a:r>
            <a:r>
              <a:rPr lang="cs-CZ" dirty="0"/>
              <a:t>při vzdělávání a výchově podle přesně stanovených postupů a pokynů učitele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b) podporu žáka v dosahování vzdělávacích cílů </a:t>
            </a:r>
            <a:r>
              <a:rPr lang="cs-CZ" dirty="0"/>
              <a:t>při výuce a při přípravě na výuku, žák je přitom veden k nejvyšší možné míře </a:t>
            </a:r>
            <a:r>
              <a:rPr lang="cs-CZ" dirty="0" smtClean="0"/>
              <a:t>samostatnosti</a:t>
            </a:r>
          </a:p>
          <a:p>
            <a:pPr marL="0" indent="0">
              <a:buNone/>
            </a:pP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c) výchovné práce </a:t>
            </a:r>
            <a:r>
              <a:rPr lang="cs-CZ" dirty="0"/>
              <a:t>zaměřené na vytváření základních </a:t>
            </a:r>
            <a:r>
              <a:rPr lang="cs-CZ" b="1" dirty="0"/>
              <a:t>pracovních, </a:t>
            </a:r>
            <a:r>
              <a:rPr lang="cs-CZ" b="1" dirty="0" smtClean="0"/>
              <a:t>hygienických</a:t>
            </a:r>
            <a:r>
              <a:rPr lang="cs-CZ" dirty="0" smtClean="0"/>
              <a:t> </a:t>
            </a:r>
            <a:r>
              <a:rPr lang="cs-CZ" dirty="0"/>
              <a:t>a jiných návyků a další činnosti spojené s nácvikem </a:t>
            </a:r>
            <a:r>
              <a:rPr lang="cs-CZ" b="1" dirty="0"/>
              <a:t>sociálních kompetencí</a:t>
            </a:r>
            <a:r>
              <a:rPr lang="cs-CZ" b="1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800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6326"/>
          </a:xfrm>
        </p:spPr>
        <p:txBody>
          <a:bodyPr/>
          <a:lstStyle/>
          <a:p>
            <a:r>
              <a:rPr lang="cs-CZ" b="1" dirty="0">
                <a:solidFill>
                  <a:srgbClr val="00B0F0"/>
                </a:solidFill>
              </a:rPr>
              <a:t>1</a:t>
            </a:r>
            <a:r>
              <a:rPr lang="cs-CZ" b="1" dirty="0" smtClean="0">
                <a:solidFill>
                  <a:srgbClr val="00B0F0"/>
                </a:solidFill>
              </a:rPr>
              <a:t>, spolupráce s pedagogem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71452"/>
            <a:ext cx="10900954" cy="5309652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 </a:t>
            </a:r>
            <a:r>
              <a:rPr lang="cs-CZ" b="1" dirty="0"/>
              <a:t>výklad nové látky by měl zajišťovat vždy učitel</a:t>
            </a:r>
          </a:p>
          <a:p>
            <a:r>
              <a:rPr lang="cs-CZ" dirty="0"/>
              <a:t>práce asistenta s žáky </a:t>
            </a:r>
            <a:r>
              <a:rPr lang="cs-CZ" b="1" dirty="0"/>
              <a:t>by měla probíhat podle instrukcí pedagoga</a:t>
            </a:r>
            <a:r>
              <a:rPr lang="cs-CZ" dirty="0"/>
              <a:t> </a:t>
            </a:r>
          </a:p>
          <a:p>
            <a:r>
              <a:rPr lang="cs-CZ" b="1" dirty="0" smtClean="0"/>
              <a:t>prostor </a:t>
            </a:r>
            <a:r>
              <a:rPr lang="cs-CZ" b="1" dirty="0"/>
              <a:t>pro společné přípravy na výuku</a:t>
            </a:r>
            <a:r>
              <a:rPr lang="cs-CZ" dirty="0"/>
              <a:t> </a:t>
            </a:r>
            <a:endParaRPr lang="cs-CZ" dirty="0" smtClean="0"/>
          </a:p>
          <a:p>
            <a:r>
              <a:rPr lang="cs-CZ" dirty="0"/>
              <a:t> </a:t>
            </a:r>
            <a:r>
              <a:rPr lang="cs-CZ" b="1" dirty="0"/>
              <a:t>pomoc a podpora asistenta by měla i učiteli samotnému zajistit prostor pro více intenzivní práci s žáky s postižením nebo </a:t>
            </a:r>
            <a:r>
              <a:rPr lang="cs-CZ" b="1" dirty="0" smtClean="0"/>
              <a:t>znevýhodněním a naopak</a:t>
            </a:r>
          </a:p>
          <a:p>
            <a:pPr marL="0" indent="0">
              <a:buNone/>
            </a:pPr>
            <a:r>
              <a:rPr lang="cs-CZ" b="1" dirty="0"/>
              <a:t> </a:t>
            </a:r>
            <a:r>
              <a:rPr lang="cs-CZ" b="1" dirty="0" smtClean="0"/>
              <a:t> - učitel </a:t>
            </a:r>
            <a:r>
              <a:rPr lang="cs-CZ" b="1" dirty="0"/>
              <a:t>pracuje </a:t>
            </a:r>
            <a:r>
              <a:rPr lang="cs-CZ" dirty="0"/>
              <a:t>s třídou, asistent se podle instrukcí učitele věnuje </a:t>
            </a:r>
            <a:r>
              <a:rPr lang="cs-CZ" dirty="0" smtClean="0"/>
              <a:t>žákovi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</a:t>
            </a:r>
            <a:r>
              <a:rPr lang="cs-CZ" b="1" dirty="0" smtClean="0"/>
              <a:t>- asistent </a:t>
            </a:r>
            <a:r>
              <a:rPr lang="cs-CZ" dirty="0"/>
              <a:t>podle instrukcí učitele dohlíží </a:t>
            </a:r>
            <a:r>
              <a:rPr lang="cs-CZ" b="1" dirty="0"/>
              <a:t>na práci třídy </a:t>
            </a:r>
            <a:r>
              <a:rPr lang="cs-CZ" dirty="0"/>
              <a:t>tak, aby se učitel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mohl individuálně věnovat žákovi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- </a:t>
            </a:r>
            <a:r>
              <a:rPr lang="cs-CZ" b="1" dirty="0" smtClean="0"/>
              <a:t>asistent </a:t>
            </a:r>
            <a:r>
              <a:rPr lang="cs-CZ" b="1" dirty="0"/>
              <a:t>vykonává pomocné činnosti </a:t>
            </a:r>
            <a:r>
              <a:rPr lang="cs-CZ" dirty="0"/>
              <a:t>– rozdává nebo vybírá sešity </a:t>
            </a:r>
            <a:r>
              <a:rPr lang="cs-CZ" dirty="0" smtClean="0"/>
              <a:t>a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učebnice, kontroluje zápisy do žákovských knížek, kontroluje plnění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domácích úkolů</a:t>
            </a:r>
          </a:p>
          <a:p>
            <a:pPr marL="0" indent="0">
              <a:buNone/>
            </a:pPr>
            <a:r>
              <a:rPr lang="cs-CZ" dirty="0" smtClean="0"/>
              <a:t>  - </a:t>
            </a:r>
            <a:r>
              <a:rPr lang="cs-CZ" b="1" dirty="0" smtClean="0"/>
              <a:t>asistent není využíván </a:t>
            </a:r>
            <a:r>
              <a:rPr lang="cs-CZ" dirty="0" smtClean="0"/>
              <a:t>k činnostem, které nesouvisí s výukou žáka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197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34884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00B0F0"/>
                </a:solidFill>
              </a:rPr>
              <a:t>2</a:t>
            </a:r>
            <a:r>
              <a:rPr lang="cs-CZ" b="1" dirty="0" smtClean="0">
                <a:solidFill>
                  <a:srgbClr val="00B0F0"/>
                </a:solidFill>
              </a:rPr>
              <a:t>, práce se žáky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00010"/>
            <a:ext cx="10515600" cy="4476953"/>
          </a:xfrm>
        </p:spPr>
        <p:txBody>
          <a:bodyPr>
            <a:normAutofit/>
          </a:bodyPr>
          <a:lstStyle/>
          <a:p>
            <a:r>
              <a:rPr lang="cs-CZ" b="1" dirty="0"/>
              <a:t>s</a:t>
            </a:r>
            <a:r>
              <a:rPr lang="cs-CZ" b="1" dirty="0" smtClean="0"/>
              <a:t>kupinová práce</a:t>
            </a:r>
          </a:p>
          <a:p>
            <a:r>
              <a:rPr lang="cs-CZ" b="1" dirty="0"/>
              <a:t>i</a:t>
            </a:r>
            <a:r>
              <a:rPr lang="cs-CZ" b="1" dirty="0" smtClean="0"/>
              <a:t>ndividuální </a:t>
            </a:r>
            <a:r>
              <a:rPr lang="cs-CZ" b="1" dirty="0"/>
              <a:t>práce </a:t>
            </a:r>
            <a:r>
              <a:rPr lang="cs-CZ" dirty="0"/>
              <a:t>s žákem se speciálními vzdělávacími potřebami v běžném vyučování </a:t>
            </a:r>
            <a:r>
              <a:rPr lang="cs-CZ" b="1" dirty="0"/>
              <a:t>ve </a:t>
            </a:r>
            <a:r>
              <a:rPr lang="cs-CZ" b="1" dirty="0" smtClean="0"/>
              <a:t>třídě</a:t>
            </a:r>
          </a:p>
          <a:p>
            <a:r>
              <a:rPr lang="cs-CZ" b="1" dirty="0"/>
              <a:t>i</a:t>
            </a:r>
            <a:r>
              <a:rPr lang="cs-CZ" b="1" dirty="0" smtClean="0"/>
              <a:t>ndividuální </a:t>
            </a:r>
            <a:r>
              <a:rPr lang="cs-CZ" b="1" dirty="0"/>
              <a:t>práce </a:t>
            </a:r>
            <a:r>
              <a:rPr lang="cs-CZ" dirty="0"/>
              <a:t>s žákem se speciálními vzdělávacími potřebami mimo třídu – asistent si bere konkrétního žáka </a:t>
            </a:r>
            <a:r>
              <a:rPr lang="cs-CZ" b="1" dirty="0"/>
              <a:t>do jiné učebny</a:t>
            </a:r>
            <a:r>
              <a:rPr lang="cs-CZ" dirty="0"/>
              <a:t>, kde s ním pracuje na zadání odlišném od zadání probíraného ostatními </a:t>
            </a:r>
            <a:r>
              <a:rPr lang="cs-CZ" dirty="0" smtClean="0"/>
              <a:t>žáky</a:t>
            </a:r>
          </a:p>
          <a:p>
            <a:r>
              <a:rPr lang="cs-CZ" b="1" dirty="0"/>
              <a:t>práce s ostatními žáky ve </a:t>
            </a:r>
            <a:r>
              <a:rPr lang="cs-CZ" b="1" dirty="0" smtClean="0"/>
              <a:t>třídě</a:t>
            </a:r>
            <a:r>
              <a:rPr lang="cs-CZ" dirty="0" smtClean="0"/>
              <a:t>, kteří potřebují dopomoc</a:t>
            </a:r>
            <a:endParaRPr lang="cs-CZ" dirty="0"/>
          </a:p>
          <a:p>
            <a:r>
              <a:rPr lang="cs-CZ" dirty="0"/>
              <a:t>individuální i skupinová práce by měla probíhat </a:t>
            </a:r>
            <a:r>
              <a:rPr lang="cs-CZ" b="1" dirty="0"/>
              <a:t>přednostně ve třídě, kde jsou současně vzděláváni ostatní žáci</a:t>
            </a:r>
            <a:r>
              <a:rPr lang="cs-CZ" dirty="0"/>
              <a:t> (až na výjimky)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404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B0F0"/>
                </a:solidFill>
              </a:rPr>
              <a:t>3, práce s rodinou žáka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28206"/>
            <a:ext cx="10515600" cy="4748757"/>
          </a:xfrm>
        </p:spPr>
        <p:txBody>
          <a:bodyPr/>
          <a:lstStyle/>
          <a:p>
            <a:r>
              <a:rPr lang="cs-CZ" dirty="0"/>
              <a:t>v</a:t>
            </a:r>
            <a:r>
              <a:rPr lang="cs-CZ" dirty="0" smtClean="0"/>
              <a:t>edení jednoduchého zápisu práce s žákem</a:t>
            </a:r>
          </a:p>
          <a:p>
            <a:r>
              <a:rPr lang="cs-CZ" dirty="0" smtClean="0"/>
              <a:t>výměna </a:t>
            </a:r>
            <a:r>
              <a:rPr lang="cs-CZ" dirty="0"/>
              <a:t>základních informací o </a:t>
            </a:r>
            <a:r>
              <a:rPr lang="cs-CZ" dirty="0" smtClean="0"/>
              <a:t>aktuálním stavu </a:t>
            </a:r>
            <a:r>
              <a:rPr lang="cs-CZ" dirty="0"/>
              <a:t>a potřebách žáka i o probraném učivu a potřebě jeho </a:t>
            </a:r>
            <a:r>
              <a:rPr lang="cs-CZ" dirty="0" smtClean="0"/>
              <a:t>procvičování</a:t>
            </a:r>
          </a:p>
          <a:p>
            <a:r>
              <a:rPr lang="cs-CZ" dirty="0"/>
              <a:t>r</a:t>
            </a:r>
            <a:r>
              <a:rPr lang="cs-CZ" dirty="0" smtClean="0"/>
              <a:t>ůzné druhy kontaktů</a:t>
            </a:r>
          </a:p>
          <a:p>
            <a:r>
              <a:rPr lang="cs-CZ" dirty="0"/>
              <a:t>d</a:t>
            </a:r>
            <a:r>
              <a:rPr lang="cs-CZ" dirty="0" smtClean="0"/>
              <a:t>ůležitá pochvala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>
                <a:hlinkClick r:id="rId2"/>
              </a:rPr>
              <a:t>https://www.asistentpedagoga.cz/asistent-pedagoga/zakony-vyhlasky/prace-asistenta-pedagoga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>
                <a:hlinkClick r:id="rId3"/>
              </a:rPr>
              <a:t>https://www.inkluzivniskola.cz/napln-prace-asistenta-pedagoga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865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143</Words>
  <Application>Microsoft Office PowerPoint</Application>
  <PresentationFormat>Širokoúhlá obrazovka</PresentationFormat>
  <Paragraphs>34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</vt:lpstr>
      <vt:lpstr>Náplň práce AP</vt:lpstr>
      <vt:lpstr>1, spolupráce s pedagogem</vt:lpstr>
      <vt:lpstr>2, práce se žáky</vt:lpstr>
      <vt:lpstr>3, práce s rodinou žáka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Kateřina Fialová</dc:creator>
  <cp:lastModifiedBy>Kateřina Fialová</cp:lastModifiedBy>
  <cp:revision>16</cp:revision>
  <dcterms:created xsi:type="dcterms:W3CDTF">2021-08-25T15:18:04Z</dcterms:created>
  <dcterms:modified xsi:type="dcterms:W3CDTF">2023-08-23T09:52:35Z</dcterms:modified>
</cp:coreProperties>
</file>